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9" r:id="rId3"/>
    <p:sldId id="283" r:id="rId4"/>
    <p:sldId id="279" r:id="rId5"/>
    <p:sldId id="300" r:id="rId6"/>
    <p:sldId id="301" r:id="rId7"/>
    <p:sldId id="294" r:id="rId8"/>
    <p:sldId id="296" r:id="rId9"/>
    <p:sldId id="297" r:id="rId10"/>
    <p:sldId id="303" r:id="rId11"/>
    <p:sldId id="263" r:id="rId12"/>
    <p:sldId id="331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р Алимбекова" initials="АА" lastIdx="1" clrIdx="0">
    <p:extLst>
      <p:ext uri="{19B8F6BF-5375-455C-9EA6-DF929625EA0E}">
        <p15:presenceInfo xmlns:p15="http://schemas.microsoft.com/office/powerpoint/2012/main" userId="S::a.alimbekova@abaiuniversity.edu.kz::b03ae092-a0d9-4973-b26f-e6b048873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1EFA-25B1-42D5-8CA1-5F56E90910C6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7355A-0117-4B85-B11C-D06F562EE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CFE21-AB76-F0A5-BAEE-B8A537BA8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FCCF48-9EC7-012F-0400-3EBB157EC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3C85B6-B9AF-DE4D-F14B-F6734771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C506D-1A5B-4C5C-496F-A76424D8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723-9423-DEAC-1C2A-BBB488B2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2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5E71B-0A57-0D5C-B7B6-460051F22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5514FC-0D19-0316-5FB2-77502151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EF4AE-658E-CE2E-1106-2A4A928D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5DC7F-A74F-C8C4-FC01-31B3E7C9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055A4-9BA6-B9DE-B20F-995CBDCD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5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A88F38-1F1E-5D9A-66AD-5350B0F60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511ECF-83EE-8BD4-B03A-D474A7AA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F271C3-951D-4187-BC85-E099D2FD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4B56B5-70EB-F59F-597D-AE73FF3C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190EE-9A01-3D89-37EF-51E90FFC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388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F7525-44B6-411B-3F0F-DBE59C45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5E4EB7-6707-9DE7-0B4F-94D6DD6A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6D694-EAB5-437D-46C0-B70CFE3D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166D29-4E36-2E24-330F-8387136C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5C50C-37E8-A276-3995-73D1218B0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1F66F-E987-79B8-1D19-08489C22D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BBF146-6AEC-92B3-1F9E-9984C256C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EE957-C7AE-C62E-9056-A61DF4B7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65627D-4E0E-80E0-5B11-C5E5A085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D1C7F-A7B6-3A18-2315-59A33B2A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0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0198F6-2FEE-02B9-2D68-A4ECE6D2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EAE12-DAAC-6C41-4F82-ABF36946A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FF56C7-109D-E7D6-B7AF-639DABE6E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2ACCFC-817B-3B13-45AA-CE8E7641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D83595-8B25-28CB-6659-2B1FBA80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0C37D5-986A-D025-EFD2-B0F1EDFB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872BA-0D05-DC67-110B-B899565D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CC1D2D-D438-B9F3-C9D4-F38C1B989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E6DF63-2187-8864-A5A7-2F0BB5615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6AACC1-15EA-3CFA-68CF-A74E729FE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8FE7B2-96D6-7D15-F3AD-AEA33B258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13617-D14B-05E4-D4BC-54D20340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6445D7-4CA9-0171-9147-A864CB5B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6BF6EA-F453-D8CC-6D67-77863C49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4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21204-BDF2-35E1-649F-9671E237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E89121-7D79-C636-8AE1-822D38AB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091DE-CFE4-B2F9-0706-0A0366B9D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D9635F-3DF2-6038-05AB-7E8250E1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FEC400-C8FF-E01B-1D57-136B280C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6855DE-FB67-E275-0D1F-993ECEC3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BB26FA-D86C-4909-0B0C-28DD6996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1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F8B99-0785-9C7D-9FDD-88388A9D1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0BAC6-8088-809D-EE8C-97A8BC2C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DEE1E9-0A09-297A-D759-F4CA5FF6E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7DB13B-471F-7CC4-FA94-DC4544A1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944766-F8F6-BE4E-C28E-1656D18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07539A-D436-2DC2-A4C2-1CE99BE4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D0957-F757-892B-E3F7-A880B627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C9AE50-D130-7A47-A305-1CBE78768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C6B660-2CBE-F8B8-B637-88F0A6A26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2D0151-DFEE-F776-9493-6D16DEB4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C04AEA-19BA-783C-0A9C-D208947E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ABA46-B3A5-D0E0-F387-75A2D426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9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E2CE7-A943-5068-21FE-1DD7865C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9EB2CF-00AF-4C47-9453-8F103C1FC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583B9-7B5F-92C2-FF2B-B46B82317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76C6-B9CC-4D82-9DA3-6BCBA6FC132D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12F80F-04BD-0C3E-2AB8-C22CE89F9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4F382-6345-0307-0011-777B58284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659C-DC38-48EB-896B-B6500D99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98951A-8630-A3B0-3416-B3FB99115FBC}"/>
              </a:ext>
            </a:extLst>
          </p:cNvPr>
          <p:cNvSpPr txBox="1"/>
          <p:nvPr/>
        </p:nvSpPr>
        <p:spPr>
          <a:xfrm>
            <a:off x="451321" y="456214"/>
            <a:ext cx="10570906" cy="369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kk-K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-дәріс. Стресс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kk-K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енсаулыққа қауіп төндіретін фактор ретінде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342900" algn="l"/>
              </a:tabLst>
            </a:pPr>
            <a:endParaRPr lang="kk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3429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Стресстің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денсаулыққа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әсер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тұжырымдамалары</a:t>
            </a:r>
            <a:endParaRPr lang="kk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342900" algn="l"/>
              </a:tabLs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Стресс денсаулыққа қауіп төндіреді: денсаулықтың түрлері және оларға келетін зиян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гормондары</a:t>
            </a:r>
          </a:p>
          <a:p>
            <a:pPr marL="342900" lvl="0" indent="-342900">
              <a:buFont typeface="+mj-lt"/>
              <a:buAutoNum type="arabicPeriod"/>
              <a:tabLst>
                <a:tab pos="342900" algn="l"/>
              </a:tabLs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Денсаулыққа кері әсер ететін стресс гормондарының көбею сепебтері</a:t>
            </a:r>
          </a:p>
          <a:p>
            <a:pPr marL="342900" lvl="0" indent="-342900">
              <a:buFont typeface="+mj-lt"/>
              <a:buAutoNum type="arabicPeriod"/>
              <a:tabLst>
                <a:tab pos="3429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47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1CAAC-160A-8BA7-5E70-91AD86ECD095}"/>
              </a:ext>
            </a:extLst>
          </p:cNvPr>
          <p:cNvSpPr txBox="1"/>
          <p:nvPr/>
        </p:nvSpPr>
        <p:spPr>
          <a:xfrm>
            <a:off x="2586679" y="225504"/>
            <a:ext cx="66973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гормоны кортизол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ғарлаған кезде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30239-AEC6-0DAE-A71B-F37062630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579" y="115555"/>
            <a:ext cx="1638741" cy="12290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CEE269-F045-BB86-F2DD-7194C45B9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744" y="1407350"/>
            <a:ext cx="2624158" cy="4562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48DCFB-E48D-3CD1-571C-795EFF2F82C5}"/>
              </a:ext>
            </a:extLst>
          </p:cNvPr>
          <p:cNvSpPr txBox="1"/>
          <p:nvPr/>
        </p:nvSpPr>
        <p:spPr>
          <a:xfrm>
            <a:off x="681139" y="1579118"/>
            <a:ext cx="1443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Депрессия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1330D4-ACD0-54C6-1C01-248BB7A3DB9F}"/>
              </a:ext>
            </a:extLst>
          </p:cNvPr>
          <p:cNvSpPr txBox="1"/>
          <p:nvPr/>
        </p:nvSpPr>
        <p:spPr>
          <a:xfrm>
            <a:off x="266211" y="2309591"/>
            <a:ext cx="2666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Альцгеймер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ауыруыны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жоғарлау қаупі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49AB60-B264-2CFD-95EE-BD565FE33E28}"/>
              </a:ext>
            </a:extLst>
          </p:cNvPr>
          <p:cNvSpPr txBox="1"/>
          <p:nvPr/>
        </p:nvSpPr>
        <p:spPr>
          <a:xfrm>
            <a:off x="430392" y="3678205"/>
            <a:ext cx="1216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Майбасу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6C0A46-E015-1AA9-FF32-A963C66FEC6D}"/>
              </a:ext>
            </a:extLst>
          </p:cNvPr>
          <p:cNvSpPr txBox="1"/>
          <p:nvPr/>
        </p:nvSpPr>
        <p:spPr>
          <a:xfrm>
            <a:off x="360203" y="4990753"/>
            <a:ext cx="2572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 либидо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эрекция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BF86AC-FB45-0796-4E0A-5A635BA0B94F}"/>
              </a:ext>
            </a:extLst>
          </p:cNvPr>
          <p:cNvSpPr txBox="1"/>
          <p:nvPr/>
        </p:nvSpPr>
        <p:spPr>
          <a:xfrm>
            <a:off x="8468496" y="1587157"/>
            <a:ext cx="2232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шаршау</a:t>
            </a:r>
            <a:endParaRPr lang="en-US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45F214-C9E0-083B-E2A6-B7A8D880BE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29" t="8699" r="16676" b="5765"/>
          <a:stretch/>
        </p:blipFill>
        <p:spPr>
          <a:xfrm>
            <a:off x="5272218" y="1407350"/>
            <a:ext cx="2572804" cy="4292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F80237-53F1-2F4C-EA9E-0DC045ACE78B}"/>
              </a:ext>
            </a:extLst>
          </p:cNvPr>
          <p:cNvSpPr txBox="1"/>
          <p:nvPr/>
        </p:nvSpPr>
        <p:spPr>
          <a:xfrm>
            <a:off x="7923443" y="2533311"/>
            <a:ext cx="1919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нашарлауы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12499F-7E9C-0102-685B-F3D7984D6F3F}"/>
              </a:ext>
            </a:extLst>
          </p:cNvPr>
          <p:cNvSpPr txBox="1"/>
          <p:nvPr/>
        </p:nvSpPr>
        <p:spPr>
          <a:xfrm>
            <a:off x="8019827" y="4047537"/>
            <a:ext cx="1919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82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F10102-6E5E-5AEF-9166-69F9BE91F4C9}"/>
              </a:ext>
            </a:extLst>
          </p:cNvPr>
          <p:cNvSpPr txBox="1"/>
          <p:nvPr/>
        </p:nvSpPr>
        <p:spPr>
          <a:xfrm>
            <a:off x="186430" y="483768"/>
            <a:ext cx="1145219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Демек бүйрекүсті безінің сытқы қабаты, кортиикоид гормондар бөледі, ал ішкі милы қабаты адреналин мен оған ұқсас гормондар бөледі. Бұл гормондар адамның стреске қайтаратын реакциясында маңызды рөл атқарады.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Гормондардың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қатысуынсыз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адамда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жағымды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эмоцияларды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пайда болуы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B0C21-065C-832D-21CC-C854ECF5971C}"/>
              </a:ext>
            </a:extLst>
          </p:cNvPr>
          <p:cNvSpPr txBox="1"/>
          <p:nvPr/>
        </p:nvSpPr>
        <p:spPr>
          <a:xfrm>
            <a:off x="362465" y="333494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Стресс, депрессия,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сағыныш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құса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жағымсыз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құбылыстар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дофамин, серотонин, окситоцин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эндорфин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тосқауылға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238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ADA4A2-792D-98D0-76B6-6884B37CCA07}"/>
              </a:ext>
            </a:extLst>
          </p:cNvPr>
          <p:cNvSpPr txBox="1"/>
          <p:nvPr/>
        </p:nvSpPr>
        <p:spPr>
          <a:xfrm>
            <a:off x="613802" y="679373"/>
            <a:ext cx="112836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450215" algn="l"/>
                <a:tab pos="540385" algn="l"/>
              </a:tabLs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tabLst>
                <a:tab pos="450215" algn="l"/>
                <a:tab pos="540385" algn="l"/>
              </a:tabLst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3429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Стресстің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денсаулыққа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әсер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ету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тұжырымдамаларына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сипаттама</a:t>
            </a:r>
            <a:endParaRPr lang="kk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342900" algn="l"/>
              </a:tabLs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Стресстің денсаулыққа әсері, денсаулықтың түрлері және оларға келетін зиян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342900" algn="l"/>
              </a:tabLst>
            </a:pP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гормондарының төмендеу мен жоғарлауындағы адам ағзасында болатын өзгерістер</a:t>
            </a:r>
          </a:p>
          <a:p>
            <a:pPr marL="342900" lvl="0" indent="-342900">
              <a:buFont typeface="+mj-lt"/>
              <a:buAutoNum type="arabicPeriod"/>
              <a:tabLst>
                <a:tab pos="342900" algn="l"/>
              </a:tabLst>
            </a:pPr>
            <a:r>
              <a:rPr lang="kk-K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Денсаулыққа кері әсер ететін стресс гормондарының көбею сепебтері</a:t>
            </a:r>
          </a:p>
          <a:p>
            <a:pPr lvl="0" algn="just">
              <a:tabLst>
                <a:tab pos="450215" algn="l"/>
                <a:tab pos="540385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78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727559-C3AC-5313-37B6-2D46229B4D75}"/>
              </a:ext>
            </a:extLst>
          </p:cNvPr>
          <p:cNvSpPr txBox="1"/>
          <p:nvPr/>
        </p:nvSpPr>
        <p:spPr>
          <a:xfrm>
            <a:off x="3050060" y="3246393"/>
            <a:ext cx="6100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 ҚОЙЫП ТЫҢДАҒАНДАРЫҢЫЗҒА РАХМЕТ!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0383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B87806-DCF6-2113-9786-FC14B12BE8AF}"/>
              </a:ext>
            </a:extLst>
          </p:cNvPr>
          <p:cNvSpPr txBox="1"/>
          <p:nvPr/>
        </p:nvSpPr>
        <p:spPr>
          <a:xfrm>
            <a:off x="301042" y="210508"/>
            <a:ext cx="110882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  <a:tab pos="540385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Стресс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тұжырымдамалары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tabLst>
                <a:tab pos="450215" algn="l"/>
                <a:tab pos="540385" algn="l"/>
              </a:tabLs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  <a:tab pos="540385" algn="l"/>
              </a:tabLs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Эверли-Розенфельд тұжырымдамасы  (Дж.С. Эверли, Р. Розенфельд </a:t>
            </a:r>
            <a:r>
              <a:rPr lang="kk-K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Стресс: природа и лечение»)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AE7BF-5271-539A-D654-90E995F9A6F7}"/>
              </a:ext>
            </a:extLst>
          </p:cNvPr>
          <p:cNvSpPr txBox="1"/>
          <p:nvPr/>
        </p:nvSpPr>
        <p:spPr>
          <a:xfrm>
            <a:off x="305521" y="1998477"/>
            <a:ext cx="73721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  <a:tab pos="540385" algn="l"/>
              </a:tabLs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Денсаулыққа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зиян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гипертониялық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аурулар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асқазан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он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ішек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жарасы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tabLst>
                <a:tab pos="450215" algn="l"/>
                <a:tab pos="5403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Стресс тек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психикаға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ғана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емес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бүкіл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организмге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әсерін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тигізеді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Стрестің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даму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барысында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психосоматикалық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ауру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пайда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tabLst>
                <a:tab pos="450215" algn="l"/>
                <a:tab pos="540385" algn="l"/>
              </a:tabLst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  <a:tab pos="5403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«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Ә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лсіз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адамдар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стреске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көп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шалдыққыш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келеді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  <a:tab pos="540385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  <a:tab pos="54038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Шындығында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өзіміз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өмірімізде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душар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болған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стреске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жауаптымыз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Стресті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қабылдауымызға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байланысты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өмір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сүреміз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7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908AF8-325C-6F1C-EFD6-6877CE639947}"/>
              </a:ext>
            </a:extLst>
          </p:cNvPr>
          <p:cNvSpPr txBox="1"/>
          <p:nvPr/>
        </p:nvSpPr>
        <p:spPr>
          <a:xfrm>
            <a:off x="115331" y="105359"/>
            <a:ext cx="116400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      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1926 жылы Г. Селье  алғаш рет ағзаның қатты қиындықта стереотипті жауап қайтару жағдайын байқайды. Оны </a:t>
            </a:r>
            <a:r>
              <a:rPr lang="kk-K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неге әртүрлі аурулармен ауыратын науқастарда бірдей синдром  мен белгілер болады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деген мәселе қызықтырып, тереңнен зерттей бастайды.  Мысалы адам көп қан жоғалтқанда, инфекциялық ауруларда, рак ауруына шалдыққанда салмақ жоғалту, тәбеттің болмауы, апатия, әлсіздік, түрінің шаршаңқы болуы барлығында кездеседі. </a:t>
            </a:r>
          </a:p>
          <a:p>
            <a:pPr algn="just"/>
            <a:endParaRPr lang="kk-K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Г. Селье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</a:rPr>
              <a:t> адам ағзасында бүйрекүсті бездері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стреске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тұру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гормондарын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бөлетінін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зерттеген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Бүйрекүсті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бүйректің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ұшында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жұп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бездер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Біреуінің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6-7 грамм,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екеуін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қосқанда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шашамен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12-14 грамм.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жақтағы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бүйрекүсті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безінің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үшбұрыш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жақтағы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жарты ай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Бездердің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сыртын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бүйрекпен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тығыз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майлы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қабық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қаптайды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Бүйрекүсті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бездері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қыртысты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боз (милы)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бездің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ортасында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шамамен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ұлпасын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10%-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қыртыс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90%-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Бүйрекүсті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безднерінен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гармон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түзіледі</a:t>
            </a:r>
            <a:r>
              <a:rPr lang="ru-RU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00E5E7-1CCB-90D3-BF44-A08F9ED4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23" y="3429000"/>
            <a:ext cx="4473008" cy="30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0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35EDFE-FBB5-2406-30C2-9AB6C09CBB46}"/>
              </a:ext>
            </a:extLst>
          </p:cNvPr>
          <p:cNvSpPr txBox="1"/>
          <p:nvPr/>
        </p:nvSpPr>
        <p:spPr>
          <a:xfrm>
            <a:off x="239697" y="151179"/>
            <a:ext cx="1126576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Стресстік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жағдайға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мазасыздық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нервоздықты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сезінеді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Психиканың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тұрақсыздығы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күштің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дірілдеуі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шаштың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(диарея,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патологиясының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қытырлату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терлеудің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кеуденің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дискомфорт;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қалтырау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(нервный тик);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себепсіз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мигрень;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ұйқы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1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DFA78E-2A8A-A2C6-04EE-75DA22E6EBA5}"/>
              </a:ext>
            </a:extLst>
          </p:cNvPr>
          <p:cNvSpPr txBox="1"/>
          <p:nvPr/>
        </p:nvSpPr>
        <p:spPr>
          <a:xfrm>
            <a:off x="288324" y="320457"/>
            <a:ext cx="1143411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Кортизол гормоны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метаболизмді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ұйқы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сергект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стресс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гормоны кортизол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ғарлаған кезде: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жауынгерлік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6CC6B-A451-5807-122F-135ADD46093E}"/>
              </a:ext>
            </a:extLst>
          </p:cNvPr>
          <p:cNvSpPr txBox="1"/>
          <p:nvPr/>
        </p:nvSpPr>
        <p:spPr>
          <a:xfrm>
            <a:off x="378940" y="5119470"/>
            <a:ext cx="5717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картизолдың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жоғарлауы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ағзаның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тозуыына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өнемі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душар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төнет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іні туралы дәрігерлер жиі ескертуде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0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F95128-6E1D-0763-2F93-B76FB29C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817" y="1700459"/>
            <a:ext cx="2986215" cy="1678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0F9C5-271F-0382-7FB2-2F6AF0FB3C81}"/>
              </a:ext>
            </a:extLst>
          </p:cNvPr>
          <p:cNvSpPr txBox="1"/>
          <p:nvPr/>
        </p:nvSpPr>
        <p:spPr>
          <a:xfrm>
            <a:off x="7640040" y="177275"/>
            <a:ext cx="421777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кортизолдың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созылмалы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шаршау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әлсіздік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жоғалту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қысымы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метаболизмнің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глюкозаның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мойын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бөліктеріндегі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қызаруы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тотығуға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көңіл-күйдің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асқазан-ішек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симптомдар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(парестезия,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жұтылу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бұзылыстары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тремор);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зәр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жоғарылауы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(полиурия);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шөлдеу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(полидипсия).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668E5-76A5-6FCD-86EC-C7008276438D}"/>
              </a:ext>
            </a:extLst>
          </p:cNvPr>
          <p:cNvSpPr txBox="1"/>
          <p:nvPr/>
        </p:nvSpPr>
        <p:spPr>
          <a:xfrm>
            <a:off x="244676" y="188977"/>
            <a:ext cx="32575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 гормоны кортизол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ғарлаған кезде: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Қандағы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оттегінің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төмендетеді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жиілігін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өзгертеді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үнемі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жауынгерлік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болатындай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модуляциялайды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4CC7C-59C9-3D68-DA20-FFEC87AF35B3}"/>
              </a:ext>
            </a:extLst>
          </p:cNvPr>
          <p:cNvSpPr txBox="1"/>
          <p:nvPr/>
        </p:nvSpPr>
        <p:spPr>
          <a:xfrm>
            <a:off x="3456326" y="177275"/>
            <a:ext cx="3957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КОРТИЗОЛ - СТРЕСС ГОРМОНЫ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5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19668147">
            <a:off x="7141425" y="615155"/>
            <a:ext cx="1316727" cy="679269"/>
          </a:xfrm>
          <a:prstGeom prst="rightArrow">
            <a:avLst>
              <a:gd name="adj1" fmla="val 40236"/>
              <a:gd name="adj2" fmla="val 145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601292">
            <a:off x="6966207" y="2416446"/>
            <a:ext cx="1442036" cy="679269"/>
          </a:xfrm>
          <a:prstGeom prst="rightArrow">
            <a:avLst>
              <a:gd name="adj1" fmla="val 40236"/>
              <a:gd name="adj2" fmla="val 145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ыноска-облако 1"/>
          <p:cNvSpPr/>
          <p:nvPr/>
        </p:nvSpPr>
        <p:spPr>
          <a:xfrm>
            <a:off x="60115" y="132052"/>
            <a:ext cx="7915761" cy="6826081"/>
          </a:xfrm>
          <a:prstGeom prst="cloudCallout">
            <a:avLst>
              <a:gd name="adj1" fmla="val -47319"/>
              <a:gd name="adj2" fmla="val 46287"/>
            </a:avLst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029448">
            <a:off x="5937532" y="3916767"/>
            <a:ext cx="1312808" cy="679269"/>
          </a:xfrm>
          <a:prstGeom prst="rightArrow">
            <a:avLst>
              <a:gd name="adj1" fmla="val 40236"/>
              <a:gd name="adj2" fmla="val 145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379527" y="0"/>
            <a:ext cx="2867244" cy="1471993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 денсаулық –  қоршаған әлемді және өзін-өзі тану, сапалы өмір сүруге әсер ететін жағдайлардың дамуын болжау, мүдделерін, өмірі мен денсаулығын қорғауға бағытталған мінез-құлық моделін  қалыптастыру мүмкіндігі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8379527" y="1563630"/>
            <a:ext cx="2867244" cy="17243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Психикалық денсаулық -  жайлылық сезімін, мағыналы әрекет ету, жалпыадамзаттық ерекшеліктерге сәйкес келетін адам қалыпты жағдайы.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7044249" y="3357923"/>
            <a:ext cx="2396314" cy="1530658"/>
          </a:xfrm>
          <a:prstGeom prst="round2Diag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Соматикалық денсаулық -  дене мүшелері мен нерв жүйелерінің қазіргі жағдайын көрсететін адамның физикалық денсаулығы. </a:t>
            </a:r>
            <a:b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867322" y="5224788"/>
            <a:ext cx="2512206" cy="1393642"/>
          </a:xfrm>
          <a:prstGeom prst="round2Diag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 денсаулық - адамның физиологиялық, морфологиялық, биохимиялық өзгеруі, өсіп, жетілуі.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Хочу піти до психотерапевта, але не маю грошей. Що робити і куди бігти? |  ЗАХИСТ ПАТРІОТІВ ° PATRIOT DEFENCE">
            <a:extLst>
              <a:ext uri="{FF2B5EF4-FFF2-40B4-BE49-F238E27FC236}">
                <a16:creationId xmlns:a16="http://schemas.microsoft.com/office/drawing/2014/main" id="{40A942B7-109B-41FC-996B-ED176390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1" y="-75677"/>
            <a:ext cx="2146122" cy="1471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BBEF13-EFA8-4288-A171-5BF58D0D206E}"/>
              </a:ext>
            </a:extLst>
          </p:cNvPr>
          <p:cNvSpPr txBox="1"/>
          <p:nvPr/>
        </p:nvSpPr>
        <p:spPr>
          <a:xfrm>
            <a:off x="846905" y="406515"/>
            <a:ext cx="6561547" cy="5854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СТРЕССТІ ЖЕҢУ ҮШІН ДЕНСАУЛЫҚТЫ КҮТУ ЖӘНЕ </a:t>
            </a:r>
          </a:p>
          <a:p>
            <a:pPr algn="ctr"/>
            <a:r>
              <a:rPr lang="kk-K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САЛАУАТТЫ ӨМІР САЛТЫН ҰСТАНУ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 күту және тамақтану</a:t>
            </a:r>
          </a:p>
          <a:p>
            <a:pPr algn="ctr"/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адамға өзімен және қоршаған ортамен ұйлесімді,    сапалы, толыққанды өмір сүруге мүмкіндік беретін негізгі    құндылық.</a:t>
            </a:r>
          </a:p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 күту мен нығайтудың негізгі шарты – салауатты өмір салты. Күнделікті салауатты өмір қағидаларын жеті маңызды бөліктер құрайды:</a:t>
            </a:r>
          </a:p>
          <a:p>
            <a:pPr algn="ctr"/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Қимыл-қозғалыс (дене шынықтыру, серуендеу, дене еңбегі, таңертеңгілік гимнастика, өздігінен орындай алатын дене жаттығулары);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 және теңгерімді тамақтану;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Еңбек және демалыс гигиенасы;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Ұйқы және түнгі ұйқы тыныштығы;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және қоғамдық гигиена;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Отбасындағы және ұжымдағы психоэмоционалды</a:t>
            </a:r>
            <a:b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қарым-қатынастардың үйлесімділігі;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-экономикалық жағдай.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Стрелка вправо 13"/>
          <p:cNvSpPr/>
          <p:nvPr/>
        </p:nvSpPr>
        <p:spPr>
          <a:xfrm rot="2206001">
            <a:off x="4693123" y="5846214"/>
            <a:ext cx="1331487" cy="681036"/>
          </a:xfrm>
          <a:prstGeom prst="rightArrow">
            <a:avLst>
              <a:gd name="adj1" fmla="val 40236"/>
              <a:gd name="adj2" fmla="val 145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" grpId="0" animBg="1"/>
      <p:bldP spid="13" grpId="0" animBg="1"/>
      <p:bldP spid="7" grpId="0" animBg="1"/>
      <p:bldP spid="17" grpId="0" animBg="1"/>
      <p:bldP spid="18" grpId="0" animBg="1"/>
      <p:bldP spid="19" grpId="0" animBg="1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E87A0-4854-4CB3-9655-466105D4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11" y="158100"/>
            <a:ext cx="11703091" cy="790481"/>
          </a:xfrm>
        </p:spPr>
        <p:txBody>
          <a:bodyPr>
            <a:noAutofit/>
          </a:bodyPr>
          <a:lstStyle/>
          <a:p>
            <a:b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Денсаулыққа кері әсер ететін стресс гормондарының көбею сепебтері: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Лента лицом вверх 2">
            <a:extLst>
              <a:ext uri="{FF2B5EF4-FFF2-40B4-BE49-F238E27FC236}">
                <a16:creationId xmlns:a16="http://schemas.microsoft.com/office/drawing/2014/main" id="{1566C0AF-C6EB-4690-9A5D-3590B624111F}"/>
              </a:ext>
            </a:extLst>
          </p:cNvPr>
          <p:cNvSpPr/>
          <p:nvPr/>
        </p:nvSpPr>
        <p:spPr>
          <a:xfrm>
            <a:off x="250011" y="993616"/>
            <a:ext cx="3411940" cy="1255594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Темекі және  алкогольді қолдану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Лента лицом вверх 2">
            <a:extLst>
              <a:ext uri="{FF2B5EF4-FFF2-40B4-BE49-F238E27FC236}">
                <a16:creationId xmlns:a16="http://schemas.microsoft.com/office/drawing/2014/main" id="{0E531BD9-8C6E-423C-8587-7E7EA3FA2ABC}"/>
              </a:ext>
            </a:extLst>
          </p:cNvPr>
          <p:cNvSpPr/>
          <p:nvPr/>
        </p:nvSpPr>
        <p:spPr>
          <a:xfrm>
            <a:off x="7907407" y="2798288"/>
            <a:ext cx="3411940" cy="1356220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Дәрі-дәрмектерге әуестік;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Лента лицом вверх 2">
            <a:extLst>
              <a:ext uri="{FF2B5EF4-FFF2-40B4-BE49-F238E27FC236}">
                <a16:creationId xmlns:a16="http://schemas.microsoft.com/office/drawing/2014/main" id="{5132ED60-A23E-4B66-BABB-96742A8CB6A7}"/>
              </a:ext>
            </a:extLst>
          </p:cNvPr>
          <p:cNvSpPr/>
          <p:nvPr/>
        </p:nvSpPr>
        <p:spPr>
          <a:xfrm>
            <a:off x="175153" y="2750890"/>
            <a:ext cx="3411940" cy="1356220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Есірткі және құмаройын зардабы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Лента лицом вверх 2">
            <a:extLst>
              <a:ext uri="{FF2B5EF4-FFF2-40B4-BE49-F238E27FC236}">
                <a16:creationId xmlns:a16="http://schemas.microsoft.com/office/drawing/2014/main" id="{7D95C6A1-F3BC-4C47-902E-F0B3B8D706F5}"/>
              </a:ext>
            </a:extLst>
          </p:cNvPr>
          <p:cNvSpPr/>
          <p:nvPr/>
        </p:nvSpPr>
        <p:spPr>
          <a:xfrm>
            <a:off x="3953245" y="993616"/>
            <a:ext cx="3411940" cy="1255594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Сана экологиясының тоқырауы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Лента лицом вверх 2">
            <a:extLst>
              <a:ext uri="{FF2B5EF4-FFF2-40B4-BE49-F238E27FC236}">
                <a16:creationId xmlns:a16="http://schemas.microsoft.com/office/drawing/2014/main" id="{4DD99ED8-050F-4621-9A81-8EDF5660A426}"/>
              </a:ext>
            </a:extLst>
          </p:cNvPr>
          <p:cNvSpPr/>
          <p:nvPr/>
        </p:nvSpPr>
        <p:spPr>
          <a:xfrm>
            <a:off x="250011" y="4843849"/>
            <a:ext cx="3411940" cy="1578412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Денсаулыққа зиянды еңбек жағдайлары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Лента лицом вверх 2">
            <a:extLst>
              <a:ext uri="{FF2B5EF4-FFF2-40B4-BE49-F238E27FC236}">
                <a16:creationId xmlns:a16="http://schemas.microsoft.com/office/drawing/2014/main" id="{30FF8ABC-457C-4452-BD47-B86830DE6A6B}"/>
              </a:ext>
            </a:extLst>
          </p:cNvPr>
          <p:cNvSpPr/>
          <p:nvPr/>
        </p:nvSpPr>
        <p:spPr>
          <a:xfrm>
            <a:off x="7744589" y="832207"/>
            <a:ext cx="3411940" cy="1578411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Дұрыс тамақтану мәдениетінің төмендігі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Лента лицом вверх 2">
            <a:extLst>
              <a:ext uri="{FF2B5EF4-FFF2-40B4-BE49-F238E27FC236}">
                <a16:creationId xmlns:a16="http://schemas.microsoft.com/office/drawing/2014/main" id="{B9688079-D8C1-4635-98FC-3E3382A36FE8}"/>
              </a:ext>
            </a:extLst>
          </p:cNvPr>
          <p:cNvSpPr/>
          <p:nvPr/>
        </p:nvSpPr>
        <p:spPr>
          <a:xfrm>
            <a:off x="4045800" y="4653275"/>
            <a:ext cx="3411940" cy="1768986"/>
          </a:xfrm>
          <a:prstGeom prst="ribbon2">
            <a:avLst>
              <a:gd name="adj1" fmla="val 16667"/>
              <a:gd name="adj2" fmla="val 6087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 тұрмыстық жағдайлардың қолайсыздығы мен нашарлауы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Лента лицом вверх 2">
            <a:extLst>
              <a:ext uri="{FF2B5EF4-FFF2-40B4-BE49-F238E27FC236}">
                <a16:creationId xmlns:a16="http://schemas.microsoft.com/office/drawing/2014/main" id="{87B919D2-A2E5-4BE4-A99A-977E5575256B}"/>
              </a:ext>
            </a:extLst>
          </p:cNvPr>
          <p:cNvSpPr/>
          <p:nvPr/>
        </p:nvSpPr>
        <p:spPr>
          <a:xfrm>
            <a:off x="3886747" y="2726093"/>
            <a:ext cx="3411940" cy="1609642"/>
          </a:xfrm>
          <a:prstGeom prst="ribbon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Психосоматикалық, күйзелістік жағдайлар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1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entagon 48"/>
          <p:cNvSpPr/>
          <p:nvPr/>
        </p:nvSpPr>
        <p:spPr>
          <a:xfrm>
            <a:off x="537203" y="1470129"/>
            <a:ext cx="2030149" cy="1225409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Фастфудтың ағзаға зияны туралы өте жиі айтылуда</a:t>
            </a:r>
            <a:endParaRPr lang="ko-KR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"/>
          <p:cNvSpPr/>
          <p:nvPr/>
        </p:nvSpPr>
        <p:spPr>
          <a:xfrm>
            <a:off x="2338744" y="1531709"/>
            <a:ext cx="9311569" cy="1135186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Фастфуд –тез дайындалатын, калориясы жоғары, қуырылған, зиян консерванттар </a:t>
            </a:r>
            <a:b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қосылған шала өнімдерден тұратын тағамдар деп білеміз </a:t>
            </a:r>
            <a:r>
              <a:rPr lang="kk-KZ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(гамбургерлердің әртүрлі түрлері, фри картобы, хот-догтар, пицца, орамалар, шаурма, чебуректер және т.б.).</a:t>
            </a:r>
            <a:endParaRPr lang="ko-KR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Pentagon 107"/>
          <p:cNvSpPr/>
          <p:nvPr/>
        </p:nvSpPr>
        <p:spPr>
          <a:xfrm>
            <a:off x="536970" y="2861406"/>
            <a:ext cx="2123852" cy="1135187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k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 тағамдары  неге жасөспірімдер арасында танымал?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Rectangle 2"/>
          <p:cNvSpPr/>
          <p:nvPr/>
        </p:nvSpPr>
        <p:spPr>
          <a:xfrm>
            <a:off x="2343227" y="2861404"/>
            <a:ext cx="9307087" cy="1135186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altLang="ko-K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Жасөспірімдер үшін ең танымал және сүйікті, заманауи тағамдары – пицца,     </a:t>
            </a:r>
            <a:b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гамбургерлер және фри, т.с.с., Дайындалуы тез, бағасы қолжетімді және тойымды, түрлі дәмдеуіштерімен татымды. </a:t>
            </a:r>
            <a:endParaRPr lang="ko-KR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Pentagon 114"/>
          <p:cNvSpPr/>
          <p:nvPr/>
        </p:nvSpPr>
        <p:spPr>
          <a:xfrm>
            <a:off x="541684" y="4056914"/>
            <a:ext cx="1707246" cy="1240731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 балалар фастфудты жақсы көреді?</a:t>
            </a:r>
            <a:endParaRPr lang="ko-K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ectangle 2"/>
          <p:cNvSpPr/>
          <p:nvPr/>
        </p:nvSpPr>
        <p:spPr>
          <a:xfrm>
            <a:off x="1795849" y="4056909"/>
            <a:ext cx="7685902" cy="1187963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altLang="ko-K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Тағамның дәмін үдететін қоспаларға байланысты балаларға фастфуд тамақтары өте дәмді </a:t>
            </a:r>
            <a:b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болып көрінеді. Қазір фастфуд дайындайтын тамақтану орталықтарына балаларын апарып, бірге тамақтану отбасылық мереке немесе дәстүрге айналған. </a:t>
            </a:r>
            <a:endParaRPr lang="ko-KR" alt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Pentagon 121"/>
          <p:cNvSpPr/>
          <p:nvPr/>
        </p:nvSpPr>
        <p:spPr>
          <a:xfrm>
            <a:off x="536969" y="5481131"/>
            <a:ext cx="1848251" cy="1135187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 семіздігін алдын алу.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2"/>
          <p:cNvSpPr/>
          <p:nvPr/>
        </p:nvSpPr>
        <p:spPr>
          <a:xfrm>
            <a:off x="1956049" y="5357964"/>
            <a:ext cx="7171475" cy="1421184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altLang="ko-K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altLang="ko-KR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тбасында, дастарқанда үнемі жоғары қуатты, майлы және зиянды тағам болса, балалар дұрыс   </a:t>
            </a:r>
            <a:b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тамақтану әдетін қалыптастыра алмайды. Ата-аналар үлгі көрсетіп, дұрыс тамақтанып, салауатты </a:t>
            </a:r>
            <a:b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өмір салтын ұстануы, баланың болашақ өмірінде денсаулықтарының жақсы және өмірлерінің сапалы болуына ықпал етеді.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o-KR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entagon 48">
            <a:extLst>
              <a:ext uri="{FF2B5EF4-FFF2-40B4-BE49-F238E27FC236}">
                <a16:creationId xmlns:a16="http://schemas.microsoft.com/office/drawing/2014/main" id="{9F672695-D167-43CF-BB0B-7B3530197BA5}"/>
              </a:ext>
            </a:extLst>
          </p:cNvPr>
          <p:cNvSpPr/>
          <p:nvPr/>
        </p:nvSpPr>
        <p:spPr>
          <a:xfrm>
            <a:off x="537203" y="78852"/>
            <a:ext cx="2030149" cy="1225409"/>
          </a:xfrm>
          <a:prstGeom prst="homePlate">
            <a:avLst>
              <a:gd name="adj" fmla="val 5491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Тамақтардағы ГМО белгілерін қалай анықтаймыз?</a:t>
            </a:r>
            <a:endParaRPr lang="ko-KR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41CD510-027A-41A8-90E2-84907B32A22E}"/>
              </a:ext>
            </a:extLst>
          </p:cNvPr>
          <p:cNvSpPr/>
          <p:nvPr/>
        </p:nvSpPr>
        <p:spPr>
          <a:xfrm>
            <a:off x="2338745" y="136135"/>
            <a:ext cx="9311569" cy="1135186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altLang="ko-K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kk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ГМО өнімдер ұзақ уақыт бойы бұзылмайды, сүт жылы жерде тұрса да ашымайды.  Көкөністер    </a:t>
            </a:r>
            <a:b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немесе жемістердің сыртқы  түрлері тартымды болып, ұзақ уақыт сақталса,  олардың генетикалық модификацияланған  организм екендігіне күмән жоқ. </a:t>
            </a:r>
          </a:p>
          <a:p>
            <a:pPr algn="ctr"/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-Егер шұжық арзан болса, онда оған ГМО қоспасы болып табылатын соя концентраты қосылған.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o-KR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4" grpId="0" animBg="1"/>
      <p:bldP spid="108" grpId="0" animBg="1"/>
      <p:bldP spid="109" grpId="0" animBg="1"/>
      <p:bldP spid="115" grpId="0" animBg="1"/>
      <p:bldP spid="116" grpId="0" animBg="1"/>
      <p:bldP spid="122" grpId="0" animBg="1"/>
      <p:bldP spid="123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1214</Words>
  <Application>Microsoft Office PowerPoint</Application>
  <PresentationFormat>Широкоэкранный</PresentationFormat>
  <Paragraphs>139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Segoe Print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Денсаулыққа кері әсер ететін стресс гормондарының көбею сепебтері: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Анар Алимбекова</dc:creator>
  <cp:lastModifiedBy>Анар Алимбекова</cp:lastModifiedBy>
  <cp:revision>128</cp:revision>
  <dcterms:created xsi:type="dcterms:W3CDTF">2023-09-29T14:07:41Z</dcterms:created>
  <dcterms:modified xsi:type="dcterms:W3CDTF">2024-06-26T10:54:12Z</dcterms:modified>
</cp:coreProperties>
</file>